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Bebas Neue Bold" charset="1" panose="020B0606020202050201"/>
      <p:regular r:id="rId21"/>
    </p:embeddedFont>
    <p:embeddedFont>
      <p:font typeface="Open Sans" charset="1" panose="00000000000000000000"/>
      <p:regular r:id="rId22"/>
    </p:embeddedFont>
    <p:embeddedFont>
      <p:font typeface="TT Supermolot Neue Expanded" charset="1" panose="02000503020000020004"/>
      <p:regular r:id="rId23"/>
    </p:embeddedFont>
    <p:embeddedFont>
      <p:font typeface="Open Sans Bold" charset="1" panose="000000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j-Ggk3Sc.mp4>
</file>

<file path=ppt/media/VAGkCD9ugV8.mp4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8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9.jpeg" Type="http://schemas.openxmlformats.org/officeDocument/2006/relationships/image"/><Relationship Id="rId8" Target="../media/VAGkCD9ugV8.mp4" Type="http://schemas.openxmlformats.org/officeDocument/2006/relationships/video"/><Relationship Id="rId9" Target="../media/VAGkCD9ugV8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8.jpeg" Type="http://schemas.openxmlformats.org/officeDocument/2006/relationships/image"/><Relationship Id="rId8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0.jpeg" Type="http://schemas.openxmlformats.org/officeDocument/2006/relationships/image"/><Relationship Id="rId8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3.jpeg" Type="http://schemas.openxmlformats.org/officeDocument/2006/relationships/image"/><Relationship Id="rId8" Target="../media/VAGj-Ggk3Sc.mp4" Type="http://schemas.openxmlformats.org/officeDocument/2006/relationships/video"/><Relationship Id="rId9" Target="../media/VAGj-Ggk3Sc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736333" y="0"/>
            <a:ext cx="3857790" cy="6309818"/>
            <a:chOff x="0" y="0"/>
            <a:chExt cx="1016043" cy="16618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16043" cy="1661845"/>
            </a:xfrm>
            <a:custGeom>
              <a:avLst/>
              <a:gdLst/>
              <a:ahLst/>
              <a:cxnLst/>
              <a:rect r="r" b="b" t="t" l="l"/>
              <a:pathLst>
                <a:path h="1661845" w="1016043">
                  <a:moveTo>
                    <a:pt x="0" y="0"/>
                  </a:moveTo>
                  <a:lnTo>
                    <a:pt x="1016043" y="0"/>
                  </a:lnTo>
                  <a:lnTo>
                    <a:pt x="1016043" y="1661845"/>
                  </a:lnTo>
                  <a:lnTo>
                    <a:pt x="0" y="1661845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016043" cy="16999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0" y="6309818"/>
            <a:ext cx="3977182" cy="3977182"/>
            <a:chOff x="0" y="0"/>
            <a:chExt cx="1047488" cy="104748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47488" cy="1047488"/>
            </a:xfrm>
            <a:custGeom>
              <a:avLst/>
              <a:gdLst/>
              <a:ahLst/>
              <a:cxnLst/>
              <a:rect r="r" b="b" t="t" l="l"/>
              <a:pathLst>
                <a:path h="1047488" w="1047488">
                  <a:moveTo>
                    <a:pt x="0" y="0"/>
                  </a:moveTo>
                  <a:lnTo>
                    <a:pt x="1047488" y="0"/>
                  </a:lnTo>
                  <a:lnTo>
                    <a:pt x="1047488" y="1047488"/>
                  </a:lnTo>
                  <a:lnTo>
                    <a:pt x="0" y="104748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047488" cy="1085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845934" y="2462531"/>
            <a:ext cx="5780797" cy="8014969"/>
          </a:xfrm>
          <a:custGeom>
            <a:avLst/>
            <a:gdLst/>
            <a:ahLst/>
            <a:cxnLst/>
            <a:rect r="r" b="b" t="t" l="l"/>
            <a:pathLst>
              <a:path h="8014969" w="5780797">
                <a:moveTo>
                  <a:pt x="0" y="0"/>
                </a:moveTo>
                <a:lnTo>
                  <a:pt x="5780797" y="0"/>
                </a:lnTo>
                <a:lnTo>
                  <a:pt x="5780797" y="8014969"/>
                </a:lnTo>
                <a:lnTo>
                  <a:pt x="0" y="80149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9813323" y="2776855"/>
            <a:ext cx="7877159" cy="3693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799"/>
              </a:lnSpc>
              <a:spcBef>
                <a:spcPct val="0"/>
              </a:spcBef>
            </a:pPr>
            <a:r>
              <a:rPr lang="en-US" b="true" sz="6999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OBJECT DETECTION USING OPENCV WITH ROS2 AND </a:t>
            </a:r>
            <a:r>
              <a:rPr lang="en-US" b="true" sz="6999">
                <a:solidFill>
                  <a:srgbClr val="009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TURTLEBOT4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356971" y="3677481"/>
            <a:ext cx="2482171" cy="2482171"/>
            <a:chOff x="0" y="0"/>
            <a:chExt cx="653740" cy="6537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53740" cy="653740"/>
            </a:xfrm>
            <a:custGeom>
              <a:avLst/>
              <a:gdLst/>
              <a:ahLst/>
              <a:cxnLst/>
              <a:rect r="r" b="b" t="t" l="l"/>
              <a:pathLst>
                <a:path h="653740" w="653740">
                  <a:moveTo>
                    <a:pt x="0" y="0"/>
                  </a:moveTo>
                  <a:lnTo>
                    <a:pt x="653740" y="0"/>
                  </a:lnTo>
                  <a:lnTo>
                    <a:pt x="653740" y="653740"/>
                  </a:lnTo>
                  <a:lnTo>
                    <a:pt x="0" y="653740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653740" cy="6918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2296470"/>
            <a:ext cx="8207192" cy="1960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5"/>
              </a:lnSpc>
            </a:pPr>
            <a:r>
              <a:rPr lang="en-US" sz="7500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IMPLEMENTATION IN ROS2</a:t>
            </a:r>
          </a:p>
          <a:p>
            <a:pPr algn="l">
              <a:lnSpc>
                <a:spcPts val="7425"/>
              </a:lnSpc>
            </a:pPr>
          </a:p>
        </p:txBody>
      </p:sp>
      <p:sp>
        <p:nvSpPr>
          <p:cNvPr name="AutoShape 23" id="23"/>
          <p:cNvSpPr/>
          <p:nvPr/>
        </p:nvSpPr>
        <p:spPr>
          <a:xfrm>
            <a:off x="1028700" y="3658431"/>
            <a:ext cx="6625068" cy="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24" id="24"/>
          <p:cNvSpPr/>
          <p:nvPr/>
        </p:nvSpPr>
        <p:spPr>
          <a:xfrm flipH="false" flipV="false" rot="0">
            <a:off x="9423290" y="2199315"/>
            <a:ext cx="7836010" cy="2057400"/>
          </a:xfrm>
          <a:custGeom>
            <a:avLst/>
            <a:gdLst/>
            <a:ahLst/>
            <a:cxnLst/>
            <a:rect r="r" b="b" t="t" l="l"/>
            <a:pathLst>
              <a:path h="2057400" w="7836010">
                <a:moveTo>
                  <a:pt x="0" y="0"/>
                </a:moveTo>
                <a:lnTo>
                  <a:pt x="7836010" y="0"/>
                </a:lnTo>
                <a:lnTo>
                  <a:pt x="783601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28700" y="4697801"/>
            <a:ext cx="15389943" cy="396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2713" indent="-351356" lvl="1">
              <a:lnSpc>
                <a:spcPts val="4556"/>
              </a:lnSpc>
              <a:buFont typeface="Arial"/>
              <a:buChar char="•"/>
            </a:pP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Used CV Bridge to convert ROS image messages to OpenCV format.</a:t>
            </a:r>
          </a:p>
          <a:p>
            <a:pPr algn="l" marL="702713" indent="-351356" lvl="1">
              <a:lnSpc>
                <a:spcPts val="4556"/>
              </a:lnSpc>
              <a:buFont typeface="Arial"/>
              <a:buChar char="•"/>
            </a:pP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Processed frames through YOLOv8 model.</a:t>
            </a:r>
          </a:p>
          <a:p>
            <a:pPr algn="l" marL="702713" indent="-351356" lvl="1">
              <a:lnSpc>
                <a:spcPts val="4556"/>
              </a:lnSpc>
              <a:buFont typeface="Arial"/>
              <a:buChar char="•"/>
            </a:pP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Published detected objects to a custom ROS2 topic.</a:t>
            </a:r>
          </a:p>
          <a:p>
            <a:pPr algn="l" marL="702713" indent="-351356" lvl="1">
              <a:lnSpc>
                <a:spcPts val="4556"/>
              </a:lnSpc>
              <a:buFont typeface="Arial"/>
              <a:buChar char="•"/>
            </a:pP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Integrated detections into Nav2 behavior tree for basic obstacle reasoning.</a:t>
            </a:r>
          </a:p>
          <a:p>
            <a:pPr algn="l" marL="702713" indent="-351356" lvl="1">
              <a:lnSpc>
                <a:spcPts val="4556"/>
              </a:lnSpc>
              <a:buFont typeface="Arial"/>
              <a:buChar char="•"/>
            </a:pP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SLAM Toolbox used to create map of the lab environment.</a:t>
            </a:r>
          </a:p>
          <a:p>
            <a:pPr algn="l">
              <a:lnSpc>
                <a:spcPts val="953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356971" y="3677481"/>
            <a:ext cx="2482171" cy="2482171"/>
            <a:chOff x="0" y="0"/>
            <a:chExt cx="653740" cy="6537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53740" cy="653740"/>
            </a:xfrm>
            <a:custGeom>
              <a:avLst/>
              <a:gdLst/>
              <a:ahLst/>
              <a:cxnLst/>
              <a:rect r="r" b="b" t="t" l="l"/>
              <a:pathLst>
                <a:path h="653740" w="653740">
                  <a:moveTo>
                    <a:pt x="0" y="0"/>
                  </a:moveTo>
                  <a:lnTo>
                    <a:pt x="653740" y="0"/>
                  </a:lnTo>
                  <a:lnTo>
                    <a:pt x="653740" y="653740"/>
                  </a:lnTo>
                  <a:lnTo>
                    <a:pt x="0" y="653740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653740" cy="6918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2296470"/>
            <a:ext cx="8394590" cy="1960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5"/>
              </a:lnSpc>
            </a:pPr>
            <a:r>
              <a:rPr lang="en-US" sz="7500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CHALLENGES AND SOLUTIONS</a:t>
            </a:r>
          </a:p>
          <a:p>
            <a:pPr algn="l">
              <a:lnSpc>
                <a:spcPts val="7425"/>
              </a:lnSpc>
            </a:pPr>
          </a:p>
        </p:txBody>
      </p:sp>
      <p:sp>
        <p:nvSpPr>
          <p:cNvPr name="AutoShape 23" id="23"/>
          <p:cNvSpPr/>
          <p:nvPr/>
        </p:nvSpPr>
        <p:spPr>
          <a:xfrm>
            <a:off x="1028700" y="3658431"/>
            <a:ext cx="8115300" cy="1905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24" id="24"/>
          <p:cNvSpPr/>
          <p:nvPr/>
        </p:nvSpPr>
        <p:spPr>
          <a:xfrm flipH="false" flipV="false" rot="0">
            <a:off x="11531876" y="739214"/>
            <a:ext cx="4435505" cy="3566146"/>
          </a:xfrm>
          <a:custGeom>
            <a:avLst/>
            <a:gdLst/>
            <a:ahLst/>
            <a:cxnLst/>
            <a:rect r="r" b="b" t="t" l="l"/>
            <a:pathLst>
              <a:path h="3566146" w="4435505">
                <a:moveTo>
                  <a:pt x="0" y="0"/>
                </a:moveTo>
                <a:lnTo>
                  <a:pt x="4435506" y="0"/>
                </a:lnTo>
                <a:lnTo>
                  <a:pt x="4435506" y="3566146"/>
                </a:lnTo>
                <a:lnTo>
                  <a:pt x="0" y="356614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28700" y="4697801"/>
            <a:ext cx="13983533" cy="453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2713" indent="-351356" lvl="1">
              <a:lnSpc>
                <a:spcPts val="4556"/>
              </a:lnSpc>
              <a:buFont typeface="Arial"/>
              <a:buChar char="•"/>
            </a:pP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Latency in inference: Solved by using YOLOv8n variant.</a:t>
            </a:r>
          </a:p>
          <a:p>
            <a:pPr algn="l" marL="702713" indent="-351356" lvl="1">
              <a:lnSpc>
                <a:spcPts val="4556"/>
              </a:lnSpc>
              <a:buFont typeface="Arial"/>
              <a:buChar char="•"/>
            </a:pP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Lighting</a:t>
            </a: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variability: Augmented dataset with brightness/contrast changes.</a:t>
            </a:r>
          </a:p>
          <a:p>
            <a:pPr algn="l" marL="702713" indent="-351356" lvl="1">
              <a:lnSpc>
                <a:spcPts val="4556"/>
              </a:lnSpc>
              <a:buFont typeface="Arial"/>
              <a:buChar char="•"/>
            </a:pP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Camera calibration issues: Used ROS2 camera_info_manager to fix intrinsics.</a:t>
            </a:r>
          </a:p>
          <a:p>
            <a:pPr algn="l" marL="702713" indent="-351356" lvl="1">
              <a:lnSpc>
                <a:spcPts val="4556"/>
              </a:lnSpc>
              <a:buFont typeface="Arial"/>
              <a:buChar char="•"/>
            </a:pPr>
            <a:r>
              <a:rPr lang="en-US" sz="3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Integration with Nav2: Resolved with behavior tree customization.</a:t>
            </a:r>
          </a:p>
          <a:p>
            <a:pPr algn="l">
              <a:lnSpc>
                <a:spcPts val="953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356971" y="3677481"/>
            <a:ext cx="2482171" cy="2482171"/>
            <a:chOff x="0" y="0"/>
            <a:chExt cx="653740" cy="6537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53740" cy="653740"/>
            </a:xfrm>
            <a:custGeom>
              <a:avLst/>
              <a:gdLst/>
              <a:ahLst/>
              <a:cxnLst/>
              <a:rect r="r" b="b" t="t" l="l"/>
              <a:pathLst>
                <a:path h="653740" w="653740">
                  <a:moveTo>
                    <a:pt x="0" y="0"/>
                  </a:moveTo>
                  <a:lnTo>
                    <a:pt x="653740" y="0"/>
                  </a:lnTo>
                  <a:lnTo>
                    <a:pt x="653740" y="653740"/>
                  </a:lnTo>
                  <a:lnTo>
                    <a:pt x="0" y="653740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653740" cy="6918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292402" y="820084"/>
            <a:ext cx="8394590" cy="1017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5"/>
              </a:lnSpc>
            </a:pPr>
            <a:r>
              <a:rPr lang="en-US" b="true" sz="75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RESULTS</a:t>
            </a:r>
          </a:p>
        </p:txBody>
      </p:sp>
      <p:sp>
        <p:nvSpPr>
          <p:cNvPr name="AutoShape 23" id="23"/>
          <p:cNvSpPr/>
          <p:nvPr/>
        </p:nvSpPr>
        <p:spPr>
          <a:xfrm flipV="true">
            <a:off x="1376735" y="1856403"/>
            <a:ext cx="2519516" cy="19049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pic>
        <p:nvPicPr>
          <p:cNvPr name="Picture 24" id="24">
            <a:hlinkClick action="ppaction://media"/>
          </p:cNvPr>
          <p:cNvPicPr>
            <a:picLocks noChangeAspect="true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2583328" y="2036944"/>
            <a:ext cx="12773642" cy="7230364"/>
          </a:xfrm>
          <a:prstGeom prst="rect">
            <a:avLst/>
          </a:prstGeom>
        </p:spPr>
      </p:pic>
      <p:sp>
        <p:nvSpPr>
          <p:cNvPr name="TextBox 25" id="25"/>
          <p:cNvSpPr txBox="true"/>
          <p:nvPr/>
        </p:nvSpPr>
        <p:spPr>
          <a:xfrm rot="0">
            <a:off x="4481036" y="9352600"/>
            <a:ext cx="9325928" cy="431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  <a:spcBef>
                <a:spcPct val="0"/>
              </a:spcBef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Demonstration Video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356971" y="3677481"/>
            <a:ext cx="2482171" cy="2482171"/>
            <a:chOff x="0" y="0"/>
            <a:chExt cx="653740" cy="6537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53740" cy="653740"/>
            </a:xfrm>
            <a:custGeom>
              <a:avLst/>
              <a:gdLst/>
              <a:ahLst/>
              <a:cxnLst/>
              <a:rect r="r" b="b" t="t" l="l"/>
              <a:pathLst>
                <a:path h="653740" w="653740">
                  <a:moveTo>
                    <a:pt x="0" y="0"/>
                  </a:moveTo>
                  <a:lnTo>
                    <a:pt x="653740" y="0"/>
                  </a:lnTo>
                  <a:lnTo>
                    <a:pt x="653740" y="653740"/>
                  </a:lnTo>
                  <a:lnTo>
                    <a:pt x="0" y="653740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653740" cy="6918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292402" y="820084"/>
            <a:ext cx="8394590" cy="1017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5"/>
              </a:lnSpc>
            </a:pPr>
            <a:r>
              <a:rPr lang="en-US" b="true" sz="75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RESULTS</a:t>
            </a:r>
          </a:p>
        </p:txBody>
      </p:sp>
      <p:sp>
        <p:nvSpPr>
          <p:cNvPr name="AutoShape 23" id="23"/>
          <p:cNvSpPr/>
          <p:nvPr/>
        </p:nvSpPr>
        <p:spPr>
          <a:xfrm flipV="true">
            <a:off x="1376735" y="1856403"/>
            <a:ext cx="2519516" cy="19049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24" id="24"/>
          <p:cNvSpPr/>
          <p:nvPr/>
        </p:nvSpPr>
        <p:spPr>
          <a:xfrm flipH="false" flipV="false" rot="0">
            <a:off x="673429" y="2355866"/>
            <a:ext cx="9329832" cy="5443416"/>
          </a:xfrm>
          <a:custGeom>
            <a:avLst/>
            <a:gdLst/>
            <a:ahLst/>
            <a:cxnLst/>
            <a:rect r="r" b="b" t="t" l="l"/>
            <a:pathLst>
              <a:path h="5443416" w="9329832">
                <a:moveTo>
                  <a:pt x="0" y="0"/>
                </a:moveTo>
                <a:lnTo>
                  <a:pt x="9329832" y="0"/>
                </a:lnTo>
                <a:lnTo>
                  <a:pt x="9329832" y="5443416"/>
                </a:lnTo>
                <a:lnTo>
                  <a:pt x="0" y="54434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0299275" y="2340796"/>
            <a:ext cx="7192524" cy="5473556"/>
          </a:xfrm>
          <a:custGeom>
            <a:avLst/>
            <a:gdLst/>
            <a:ahLst/>
            <a:cxnLst/>
            <a:rect r="r" b="b" t="t" l="l"/>
            <a:pathLst>
              <a:path h="5473556" w="7192524">
                <a:moveTo>
                  <a:pt x="0" y="0"/>
                </a:moveTo>
                <a:lnTo>
                  <a:pt x="7192524" y="0"/>
                </a:lnTo>
                <a:lnTo>
                  <a:pt x="7192524" y="5473556"/>
                </a:lnTo>
                <a:lnTo>
                  <a:pt x="0" y="547355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4481036" y="8203496"/>
            <a:ext cx="9325928" cy="869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</a:pPr>
            <a:r>
              <a:rPr lang="en-US" sz="251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FIG 1 : Real time vizualization of robot in the environment.</a:t>
            </a:r>
          </a:p>
          <a:p>
            <a:pPr algn="ctr">
              <a:lnSpc>
                <a:spcPts val="35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582275" y="2486872"/>
            <a:ext cx="2050765" cy="2050765"/>
            <a:chOff x="0" y="0"/>
            <a:chExt cx="540119" cy="54011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40119" cy="540119"/>
            </a:xfrm>
            <a:custGeom>
              <a:avLst/>
              <a:gdLst/>
              <a:ahLst/>
              <a:cxnLst/>
              <a:rect r="r" b="b" t="t" l="l"/>
              <a:pathLst>
                <a:path h="540119" w="540119">
                  <a:moveTo>
                    <a:pt x="0" y="0"/>
                  </a:moveTo>
                  <a:lnTo>
                    <a:pt x="540119" y="0"/>
                  </a:lnTo>
                  <a:lnTo>
                    <a:pt x="540119" y="540119"/>
                  </a:lnTo>
                  <a:lnTo>
                    <a:pt x="0" y="540119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540119" cy="5782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3704733" y="5676432"/>
            <a:ext cx="1210561" cy="1210561"/>
            <a:chOff x="0" y="0"/>
            <a:chExt cx="318831" cy="31883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18831" cy="318831"/>
            </a:xfrm>
            <a:custGeom>
              <a:avLst/>
              <a:gdLst/>
              <a:ahLst/>
              <a:cxnLst/>
              <a:rect r="r" b="b" t="t" l="l"/>
              <a:pathLst>
                <a:path h="318831" w="318831">
                  <a:moveTo>
                    <a:pt x="0" y="0"/>
                  </a:moveTo>
                  <a:lnTo>
                    <a:pt x="318831" y="0"/>
                  </a:lnTo>
                  <a:lnTo>
                    <a:pt x="318831" y="318831"/>
                  </a:lnTo>
                  <a:lnTo>
                    <a:pt x="0" y="318831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318831" cy="356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5" id="25"/>
          <p:cNvSpPr/>
          <p:nvPr/>
        </p:nvSpPr>
        <p:spPr>
          <a:xfrm>
            <a:off x="947856" y="2160270"/>
            <a:ext cx="4347240" cy="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26" id="26"/>
          <p:cNvSpPr/>
          <p:nvPr/>
        </p:nvSpPr>
        <p:spPr>
          <a:xfrm flipH="false" flipV="false" rot="0">
            <a:off x="8416419" y="4256715"/>
            <a:ext cx="4216621" cy="5631547"/>
          </a:xfrm>
          <a:custGeom>
            <a:avLst/>
            <a:gdLst/>
            <a:ahLst/>
            <a:cxnLst/>
            <a:rect r="r" b="b" t="t" l="l"/>
            <a:pathLst>
              <a:path h="5631547" w="4216621">
                <a:moveTo>
                  <a:pt x="0" y="0"/>
                </a:moveTo>
                <a:lnTo>
                  <a:pt x="4216621" y="0"/>
                </a:lnTo>
                <a:lnTo>
                  <a:pt x="4216621" y="5631548"/>
                </a:lnTo>
                <a:lnTo>
                  <a:pt x="0" y="56315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2699473" y="739214"/>
            <a:ext cx="4080333" cy="5440445"/>
          </a:xfrm>
          <a:custGeom>
            <a:avLst/>
            <a:gdLst/>
            <a:ahLst/>
            <a:cxnLst/>
            <a:rect r="r" b="b" t="t" l="l"/>
            <a:pathLst>
              <a:path h="5440445" w="4080333">
                <a:moveTo>
                  <a:pt x="0" y="0"/>
                </a:moveTo>
                <a:lnTo>
                  <a:pt x="4080334" y="0"/>
                </a:lnTo>
                <a:lnTo>
                  <a:pt x="4080334" y="5440445"/>
                </a:lnTo>
                <a:lnTo>
                  <a:pt x="0" y="544044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296890" y="866775"/>
            <a:ext cx="4141708" cy="1312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CONCLUSION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96890" y="2420197"/>
            <a:ext cx="6703822" cy="7740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043" indent="-342521" lvl="1">
              <a:lnSpc>
                <a:spcPts val="4442"/>
              </a:lnSpc>
              <a:buFont typeface="Arial"/>
              <a:buChar char="•"/>
            </a:pPr>
            <a:r>
              <a:rPr lang="en-US" sz="317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Successfully built an intelligent perception system using ROS2 and TurtleBot4.</a:t>
            </a:r>
          </a:p>
          <a:p>
            <a:pPr algn="l" marL="685043" indent="-342521" lvl="1">
              <a:lnSpc>
                <a:spcPts val="4442"/>
              </a:lnSpc>
              <a:buFont typeface="Arial"/>
              <a:buChar char="•"/>
            </a:pPr>
            <a:r>
              <a:rPr lang="en-US" sz="317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Real-time object detection and SLAM integration achieved.</a:t>
            </a:r>
          </a:p>
          <a:p>
            <a:pPr algn="l" marL="685043" indent="-342521" lvl="1">
              <a:lnSpc>
                <a:spcPts val="4442"/>
              </a:lnSpc>
              <a:buFont typeface="Arial"/>
              <a:buChar char="•"/>
            </a:pPr>
            <a:r>
              <a:rPr lang="en-US" sz="317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Future Directions:</a:t>
            </a:r>
          </a:p>
          <a:p>
            <a:pPr algn="l" marL="1370086" indent="-456695" lvl="2">
              <a:lnSpc>
                <a:spcPts val="4442"/>
              </a:lnSpc>
              <a:buFont typeface="Arial"/>
              <a:buChar char="⚬"/>
            </a:pPr>
            <a:r>
              <a:rPr lang="en-US" sz="317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Deploy object tracking (Deep SORT or ByteTrack).</a:t>
            </a:r>
          </a:p>
          <a:p>
            <a:pPr algn="l" marL="1370086" indent="-456695" lvl="2">
              <a:lnSpc>
                <a:spcPts val="4442"/>
              </a:lnSpc>
              <a:buFont typeface="Arial"/>
              <a:buChar char="⚬"/>
            </a:pPr>
            <a:r>
              <a:rPr lang="en-US" sz="317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Run model inference on edge AI hardware (e.g., Jetson Xavier).</a:t>
            </a:r>
          </a:p>
          <a:p>
            <a:pPr algn="l" marL="1370086" indent="-456695" lvl="2">
              <a:lnSpc>
                <a:spcPts val="4442"/>
              </a:lnSpc>
              <a:buFont typeface="Arial"/>
              <a:buChar char="⚬"/>
            </a:pPr>
            <a:r>
              <a:rPr lang="en-US" sz="317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Improve semantic reasoning for navigation.</a:t>
            </a:r>
          </a:p>
          <a:p>
            <a:pPr algn="l">
              <a:lnSpc>
                <a:spcPts val="444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274347" y="6375620"/>
            <a:ext cx="5346994" cy="1745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Gunjay Suhalka (22070127022)</a:t>
            </a:r>
          </a:p>
          <a:p>
            <a:pPr algn="ctr">
              <a:lnSpc>
                <a:spcPts val="3514"/>
              </a:lnSpc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Manan Khatri (22070127034)</a:t>
            </a:r>
          </a:p>
          <a:p>
            <a:pPr algn="ctr">
              <a:lnSpc>
                <a:spcPts val="3514"/>
              </a:lnSpc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Sahran Altaf (22070127059)</a:t>
            </a:r>
          </a:p>
          <a:p>
            <a:pPr algn="ctr">
              <a:lnSpc>
                <a:spcPts val="3514"/>
              </a:lnSpc>
              <a:spcBef>
                <a:spcPct val="0"/>
              </a:spcBef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Yash Golani (22070127072)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04298" y="4406265"/>
            <a:ext cx="6597713" cy="1312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PRESENTED BY</a:t>
            </a:r>
          </a:p>
        </p:txBody>
      </p:sp>
      <p:sp>
        <p:nvSpPr>
          <p:cNvPr name="AutoShape 21" id="21"/>
          <p:cNvSpPr/>
          <p:nvPr/>
        </p:nvSpPr>
        <p:spPr>
          <a:xfrm>
            <a:off x="2568855" y="5889425"/>
            <a:ext cx="4757978" cy="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0">
            <a:off x="9992590" y="6168176"/>
            <a:ext cx="6037064" cy="130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  <a:spcBef>
                <a:spcPct val="0"/>
              </a:spcBef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Dr. Manoj Kumar Shukla</a:t>
            </a:r>
          </a:p>
          <a:p>
            <a:pPr algn="ctr">
              <a:lnSpc>
                <a:spcPts val="3514"/>
              </a:lnSpc>
              <a:spcBef>
                <a:spcPct val="0"/>
              </a:spcBef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Professor</a:t>
            </a:r>
          </a:p>
          <a:p>
            <a:pPr algn="ctr">
              <a:lnSpc>
                <a:spcPts val="3514"/>
              </a:lnSpc>
              <a:spcBef>
                <a:spcPct val="0"/>
              </a:spcBef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Department of Robotics and Automation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712265" y="4406265"/>
            <a:ext cx="6597713" cy="1312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SUBMITTED TO</a:t>
            </a:r>
          </a:p>
        </p:txBody>
      </p:sp>
      <p:sp>
        <p:nvSpPr>
          <p:cNvPr name="AutoShape 24" id="24"/>
          <p:cNvSpPr/>
          <p:nvPr/>
        </p:nvSpPr>
        <p:spPr>
          <a:xfrm>
            <a:off x="10632132" y="5737860"/>
            <a:ext cx="4757978" cy="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4947844" y="823815"/>
            <a:ext cx="8952962" cy="3448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0"/>
              </a:lnSpc>
              <a:spcBef>
                <a:spcPct val="0"/>
              </a:spcBef>
            </a:pPr>
            <a:r>
              <a:rPr lang="en-US" b="true" sz="200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507372" y="4737009"/>
            <a:ext cx="3977182" cy="3977182"/>
            <a:chOff x="0" y="0"/>
            <a:chExt cx="1047488" cy="104748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47488" cy="1047488"/>
            </a:xfrm>
            <a:custGeom>
              <a:avLst/>
              <a:gdLst/>
              <a:ahLst/>
              <a:cxnLst/>
              <a:rect r="r" b="b" t="t" l="l"/>
              <a:pathLst>
                <a:path h="1047488" w="1047488">
                  <a:moveTo>
                    <a:pt x="0" y="0"/>
                  </a:moveTo>
                  <a:lnTo>
                    <a:pt x="1047488" y="0"/>
                  </a:lnTo>
                  <a:lnTo>
                    <a:pt x="1047488" y="1047488"/>
                  </a:lnTo>
                  <a:lnTo>
                    <a:pt x="0" y="104748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047488" cy="1085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259935" y="2249146"/>
            <a:ext cx="8028065" cy="5788708"/>
            <a:chOff x="0" y="0"/>
            <a:chExt cx="10704086" cy="7718277"/>
          </a:xfrm>
        </p:grpSpPr>
        <p:pic>
          <p:nvPicPr>
            <p:cNvPr name="Picture 23" id="23"/>
            <p:cNvPicPr>
              <a:picLocks noChangeAspect="true"/>
            </p:cNvPicPr>
            <p:nvPr/>
          </p:nvPicPr>
          <p:blipFill>
            <a:blip r:embed="rId7"/>
            <a:srcRect l="3811" t="0" r="3811" b="0"/>
            <a:stretch>
              <a:fillRect/>
            </a:stretch>
          </p:blipFill>
          <p:spPr>
            <a:xfrm flipH="false" flipV="false">
              <a:off x="0" y="0"/>
              <a:ext cx="10704086" cy="7718277"/>
            </a:xfrm>
            <a:prstGeom prst="rect">
              <a:avLst/>
            </a:prstGeom>
          </p:spPr>
        </p:pic>
      </p:grpSp>
      <p:sp>
        <p:nvSpPr>
          <p:cNvPr name="AutoShape 24" id="24"/>
          <p:cNvSpPr/>
          <p:nvPr/>
        </p:nvSpPr>
        <p:spPr>
          <a:xfrm>
            <a:off x="2075891" y="3601281"/>
            <a:ext cx="1900930" cy="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2075891" y="2087221"/>
            <a:ext cx="6597713" cy="1312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INTRODUCTION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35162" y="4363479"/>
            <a:ext cx="8908838" cy="3934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439" indent="-270720" lvl="1">
              <a:lnSpc>
                <a:spcPts val="3510"/>
              </a:lnSpc>
              <a:buFont typeface="Arial"/>
              <a:buChar char="•"/>
            </a:pPr>
            <a:r>
              <a:rPr lang="en-US" sz="250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This project explores the integration of real-time object detection into a mobile robot system.</a:t>
            </a:r>
          </a:p>
          <a:p>
            <a:pPr algn="l" marL="541439" indent="-270720" lvl="1">
              <a:lnSpc>
                <a:spcPts val="3510"/>
              </a:lnSpc>
              <a:buFont typeface="Arial"/>
              <a:buChar char="•"/>
            </a:pPr>
            <a:r>
              <a:rPr lang="en-US" sz="250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Utilized ROS2 Humble, OpenCV, and YOLOv8 to achieve perception tasks.</a:t>
            </a:r>
          </a:p>
          <a:p>
            <a:pPr algn="l" marL="541439" indent="-270720" lvl="1">
              <a:lnSpc>
                <a:spcPts val="3510"/>
              </a:lnSpc>
              <a:buFont typeface="Arial"/>
              <a:buChar char="•"/>
            </a:pPr>
            <a:r>
              <a:rPr lang="en-US" sz="250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Platform used: TurtleBot4 with integrated RGB-D camera and LiDAR. Rviz for vizualization.</a:t>
            </a:r>
          </a:p>
          <a:p>
            <a:pPr algn="l" marL="541439" indent="-270720" lvl="1">
              <a:lnSpc>
                <a:spcPts val="3510"/>
              </a:lnSpc>
              <a:buFont typeface="Arial"/>
              <a:buChar char="•"/>
            </a:pPr>
            <a:r>
              <a:rPr lang="en-US" sz="250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Application: Indoor robotic navigation and intelligent decision-making in dynamic environments.</a:t>
            </a:r>
          </a:p>
          <a:p>
            <a:pPr algn="l">
              <a:lnSpc>
                <a:spcPts val="351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28700" y="1028700"/>
            <a:ext cx="1036239" cy="4114800"/>
            <a:chOff x="0" y="0"/>
            <a:chExt cx="272919" cy="108373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72919" cy="1083733"/>
            </a:xfrm>
            <a:custGeom>
              <a:avLst/>
              <a:gdLst/>
              <a:ahLst/>
              <a:cxnLst/>
              <a:rect r="r" b="b" t="t" l="l"/>
              <a:pathLst>
                <a:path h="1083733" w="272919">
                  <a:moveTo>
                    <a:pt x="0" y="0"/>
                  </a:moveTo>
                  <a:lnTo>
                    <a:pt x="272919" y="0"/>
                  </a:lnTo>
                  <a:lnTo>
                    <a:pt x="272919" y="1083733"/>
                  </a:lnTo>
                  <a:lnTo>
                    <a:pt x="0" y="1083733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272919" cy="1121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>
            <a:off x="1096258" y="9258300"/>
            <a:ext cx="4392504" cy="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23" id="23"/>
          <p:cNvSpPr/>
          <p:nvPr/>
        </p:nvSpPr>
        <p:spPr>
          <a:xfrm flipH="false" flipV="false" rot="0">
            <a:off x="2963394" y="1270884"/>
            <a:ext cx="7037919" cy="3677313"/>
          </a:xfrm>
          <a:custGeom>
            <a:avLst/>
            <a:gdLst/>
            <a:ahLst/>
            <a:cxnLst/>
            <a:rect r="r" b="b" t="t" l="l"/>
            <a:pathLst>
              <a:path h="3677313" w="7037919">
                <a:moveTo>
                  <a:pt x="0" y="0"/>
                </a:moveTo>
                <a:lnTo>
                  <a:pt x="7037918" y="0"/>
                </a:lnTo>
                <a:lnTo>
                  <a:pt x="7037918" y="3677313"/>
                </a:lnTo>
                <a:lnTo>
                  <a:pt x="0" y="36773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0358985" y="1270884"/>
            <a:ext cx="7331497" cy="3677313"/>
          </a:xfrm>
          <a:custGeom>
            <a:avLst/>
            <a:gdLst/>
            <a:ahLst/>
            <a:cxnLst/>
            <a:rect r="r" b="b" t="t" l="l"/>
            <a:pathLst>
              <a:path h="3677313" w="7331497">
                <a:moveTo>
                  <a:pt x="0" y="0"/>
                </a:moveTo>
                <a:lnTo>
                  <a:pt x="7331497" y="0"/>
                </a:lnTo>
                <a:lnTo>
                  <a:pt x="7331497" y="3677313"/>
                </a:lnTo>
                <a:lnTo>
                  <a:pt x="0" y="36773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96258" y="6295136"/>
            <a:ext cx="5645805" cy="2653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PROBLEM STATEMENT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406275" y="6197854"/>
            <a:ext cx="10886840" cy="3060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Mobile robots often lack robust perception in dynamic indoor environments.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Real-time detection of obstacles and semantic objects is critical.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Manual control or basic obstacle avoidance is inefficient.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Our goal: Enable a robot to autonomously navigate and identify objects like people, furniture, and devices.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762447" y="0"/>
            <a:ext cx="6108238" cy="5039200"/>
            <a:chOff x="0" y="0"/>
            <a:chExt cx="8144317" cy="6718933"/>
          </a:xfrm>
        </p:grpSpPr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7"/>
            <a:srcRect l="0" t="8750" r="0" b="8750"/>
            <a:stretch>
              <a:fillRect/>
            </a:stretch>
          </p:blipFill>
          <p:spPr>
            <a:xfrm flipH="false" flipV="false">
              <a:off x="0" y="0"/>
              <a:ext cx="8144317" cy="6718933"/>
            </a:xfrm>
            <a:prstGeom prst="rect">
              <a:avLst/>
            </a:prstGeom>
          </p:spPr>
        </p:pic>
      </p:grpSp>
      <p:grpSp>
        <p:nvGrpSpPr>
          <p:cNvPr name="Group 21" id="21"/>
          <p:cNvGrpSpPr/>
          <p:nvPr/>
        </p:nvGrpSpPr>
        <p:grpSpPr>
          <a:xfrm rot="0">
            <a:off x="2140362" y="7767400"/>
            <a:ext cx="622085" cy="2519600"/>
            <a:chOff x="0" y="0"/>
            <a:chExt cx="163841" cy="66359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63841" cy="663598"/>
            </a:xfrm>
            <a:custGeom>
              <a:avLst/>
              <a:gdLst/>
              <a:ahLst/>
              <a:cxnLst/>
              <a:rect r="r" b="b" t="t" l="l"/>
              <a:pathLst>
                <a:path h="663598" w="163841">
                  <a:moveTo>
                    <a:pt x="0" y="0"/>
                  </a:moveTo>
                  <a:lnTo>
                    <a:pt x="163841" y="0"/>
                  </a:lnTo>
                  <a:lnTo>
                    <a:pt x="163841" y="663598"/>
                  </a:lnTo>
                  <a:lnTo>
                    <a:pt x="0" y="66359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63841" cy="701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870685" y="0"/>
            <a:ext cx="622085" cy="2519600"/>
            <a:chOff x="0" y="0"/>
            <a:chExt cx="163841" cy="66359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63841" cy="663598"/>
            </a:xfrm>
            <a:custGeom>
              <a:avLst/>
              <a:gdLst/>
              <a:ahLst/>
              <a:cxnLst/>
              <a:rect r="r" b="b" t="t" l="l"/>
              <a:pathLst>
                <a:path h="663598" w="163841">
                  <a:moveTo>
                    <a:pt x="0" y="0"/>
                  </a:moveTo>
                  <a:lnTo>
                    <a:pt x="163841" y="0"/>
                  </a:lnTo>
                  <a:lnTo>
                    <a:pt x="163841" y="663598"/>
                  </a:lnTo>
                  <a:lnTo>
                    <a:pt x="0" y="66359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163841" cy="701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7" id="27"/>
          <p:cNvSpPr/>
          <p:nvPr/>
        </p:nvSpPr>
        <p:spPr>
          <a:xfrm>
            <a:off x="10478927" y="3696531"/>
            <a:ext cx="3410818" cy="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28" id="28"/>
          <p:cNvSpPr/>
          <p:nvPr/>
        </p:nvSpPr>
        <p:spPr>
          <a:xfrm flipH="false" flipV="false" rot="0">
            <a:off x="2762447" y="5437369"/>
            <a:ext cx="6108238" cy="4849631"/>
          </a:xfrm>
          <a:custGeom>
            <a:avLst/>
            <a:gdLst/>
            <a:ahLst/>
            <a:cxnLst/>
            <a:rect r="r" b="b" t="t" l="l"/>
            <a:pathLst>
              <a:path h="4849631" w="6108238">
                <a:moveTo>
                  <a:pt x="0" y="0"/>
                </a:moveTo>
                <a:lnTo>
                  <a:pt x="6108238" y="0"/>
                </a:lnTo>
                <a:lnTo>
                  <a:pt x="6108238" y="4849631"/>
                </a:lnTo>
                <a:lnTo>
                  <a:pt x="0" y="48496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6127" r="0" b="-6127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10478927" y="1978650"/>
            <a:ext cx="4436367" cy="1312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OBJECTIVES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267165" y="4485279"/>
            <a:ext cx="6509705" cy="5251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Deploy a real-time object detection pipeline on TurtleBot4 using YOLOv8 and OpenCV.</a:t>
            </a:r>
          </a:p>
          <a:p>
            <a:pPr algn="l">
              <a:lnSpc>
                <a:spcPts val="3514"/>
              </a:lnSpc>
            </a:pP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Integrate the detection results with ROS2 navigation and SLAM for autonomous movement.</a:t>
            </a:r>
          </a:p>
          <a:p>
            <a:pPr algn="l">
              <a:lnSpc>
                <a:spcPts val="3514"/>
              </a:lnSpc>
            </a:pP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Create a reliable system for detecting multiple classes of objects in real-world environment.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6609084" y="1996565"/>
            <a:ext cx="1081398" cy="6873125"/>
            <a:chOff x="0" y="0"/>
            <a:chExt cx="284813" cy="181020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84813" cy="1810206"/>
            </a:xfrm>
            <a:custGeom>
              <a:avLst/>
              <a:gdLst/>
              <a:ahLst/>
              <a:cxnLst/>
              <a:rect r="r" b="b" t="t" l="l"/>
              <a:pathLst>
                <a:path h="1810206" w="284813">
                  <a:moveTo>
                    <a:pt x="0" y="0"/>
                  </a:moveTo>
                  <a:lnTo>
                    <a:pt x="284813" y="0"/>
                  </a:lnTo>
                  <a:lnTo>
                    <a:pt x="284813" y="1810206"/>
                  </a:lnTo>
                  <a:lnTo>
                    <a:pt x="0" y="1810206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284813" cy="18483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 flipV="true">
            <a:off x="1096258" y="2804592"/>
            <a:ext cx="6790892" cy="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23" id="23"/>
          <p:cNvSpPr/>
          <p:nvPr/>
        </p:nvSpPr>
        <p:spPr>
          <a:xfrm flipH="false" flipV="false" rot="0">
            <a:off x="9183988" y="1996565"/>
            <a:ext cx="7246085" cy="6873125"/>
          </a:xfrm>
          <a:custGeom>
            <a:avLst/>
            <a:gdLst/>
            <a:ahLst/>
            <a:cxnLst/>
            <a:rect r="r" b="b" t="t" l="l"/>
            <a:pathLst>
              <a:path h="6873125" w="7246085">
                <a:moveTo>
                  <a:pt x="0" y="0"/>
                </a:moveTo>
                <a:lnTo>
                  <a:pt x="7246085" y="0"/>
                </a:lnTo>
                <a:lnTo>
                  <a:pt x="7246085" y="6873124"/>
                </a:lnTo>
                <a:lnTo>
                  <a:pt x="0" y="687312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096258" y="489099"/>
            <a:ext cx="1385913" cy="250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BORCELLE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96258" y="1259330"/>
            <a:ext cx="6790892" cy="1312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b="true" sz="75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SYSTEM ARCHITECTURE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47856" y="3415723"/>
            <a:ext cx="8453431" cy="5251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Hardware: TurtleBot4, LiDAR, RGB-D Camera, onboard compute (Raspberry Pi 4).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Software Stack: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ROS2 Humble middleware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OpenCV for image processing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YOLOv8 for object detection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RViz2 and Foxglove Studio for visualization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ROS2 Nodes: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Camera publisher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Detection processor (Python Node)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Navigation stack (Nav2)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0" y="6309818"/>
            <a:ext cx="3977182" cy="3977182"/>
            <a:chOff x="0" y="0"/>
            <a:chExt cx="1047488" cy="104748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47488" cy="1047488"/>
            </a:xfrm>
            <a:custGeom>
              <a:avLst/>
              <a:gdLst/>
              <a:ahLst/>
              <a:cxnLst/>
              <a:rect r="r" b="b" t="t" l="l"/>
              <a:pathLst>
                <a:path h="1047488" w="1047488">
                  <a:moveTo>
                    <a:pt x="0" y="0"/>
                  </a:moveTo>
                  <a:lnTo>
                    <a:pt x="1047488" y="0"/>
                  </a:lnTo>
                  <a:lnTo>
                    <a:pt x="1047488" y="1047488"/>
                  </a:lnTo>
                  <a:lnTo>
                    <a:pt x="0" y="104748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047488" cy="1085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518371" y="1233942"/>
            <a:ext cx="7545200" cy="2646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WIFI SETUP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</a:p>
        </p:txBody>
      </p:sp>
      <p:sp>
        <p:nvSpPr>
          <p:cNvPr name="AutoShape 23" id="23"/>
          <p:cNvSpPr/>
          <p:nvPr/>
        </p:nvSpPr>
        <p:spPr>
          <a:xfrm flipV="true">
            <a:off x="10502992" y="2599827"/>
            <a:ext cx="3216094" cy="1905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pic>
        <p:nvPicPr>
          <p:cNvPr name="Picture 24" id="24">
            <a:hlinkClick action="ppaction://media"/>
          </p:cNvPr>
          <p:cNvPicPr>
            <a:picLocks noChangeAspect="true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442170" y="479195"/>
            <a:ext cx="9112043" cy="5126439"/>
          </a:xfrm>
          <a:prstGeom prst="rect">
            <a:avLst/>
          </a:prstGeom>
        </p:spPr>
      </p:pic>
      <p:sp>
        <p:nvSpPr>
          <p:cNvPr name="Freeform 25" id="25"/>
          <p:cNvSpPr/>
          <p:nvPr/>
        </p:nvSpPr>
        <p:spPr>
          <a:xfrm flipH="false" flipV="false" rot="0">
            <a:off x="4325165" y="6073693"/>
            <a:ext cx="5229048" cy="4041876"/>
          </a:xfrm>
          <a:custGeom>
            <a:avLst/>
            <a:gdLst/>
            <a:ahLst/>
            <a:cxnLst/>
            <a:rect r="r" b="b" t="t" l="l"/>
            <a:pathLst>
              <a:path h="4041876" w="5229048">
                <a:moveTo>
                  <a:pt x="0" y="0"/>
                </a:moveTo>
                <a:lnTo>
                  <a:pt x="5229049" y="0"/>
                </a:lnTo>
                <a:lnTo>
                  <a:pt x="5229049" y="4041875"/>
                </a:lnTo>
                <a:lnTo>
                  <a:pt x="0" y="404187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0045941" y="3620331"/>
            <a:ext cx="7346517" cy="4374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TurtleBot4 c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omes with a default hotspot: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SSID = TurtleBot4-XXXX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On your computer, connect to the TurtleBot4 hotspot via Wi-Fi settings.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Once connected, open a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terminal and use: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ssh ubuntu@turtlebot4.local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Passw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ord is usually ubuntu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This enables direct communication without needing additional Wi-Fi configuration.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0" y="6309818"/>
            <a:ext cx="3977182" cy="3977182"/>
            <a:chOff x="0" y="0"/>
            <a:chExt cx="1047488" cy="104748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47488" cy="1047488"/>
            </a:xfrm>
            <a:custGeom>
              <a:avLst/>
              <a:gdLst/>
              <a:ahLst/>
              <a:cxnLst/>
              <a:rect r="r" b="b" t="t" l="l"/>
              <a:pathLst>
                <a:path h="1047488" w="1047488">
                  <a:moveTo>
                    <a:pt x="0" y="0"/>
                  </a:moveTo>
                  <a:lnTo>
                    <a:pt x="1047488" y="0"/>
                  </a:lnTo>
                  <a:lnTo>
                    <a:pt x="1047488" y="1047488"/>
                  </a:lnTo>
                  <a:lnTo>
                    <a:pt x="0" y="104748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047488" cy="10855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9946599" y="1214892"/>
            <a:ext cx="7545200" cy="2646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NAVIGATION STACK SETUP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</a:p>
        </p:txBody>
      </p:sp>
      <p:sp>
        <p:nvSpPr>
          <p:cNvPr name="AutoShape 23" id="23"/>
          <p:cNvSpPr/>
          <p:nvPr/>
        </p:nvSpPr>
        <p:spPr>
          <a:xfrm flipV="true">
            <a:off x="9946599" y="2637927"/>
            <a:ext cx="7122116" cy="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24" id="24"/>
          <p:cNvSpPr/>
          <p:nvPr/>
        </p:nvSpPr>
        <p:spPr>
          <a:xfrm flipH="false" flipV="false" rot="0">
            <a:off x="673429" y="3192651"/>
            <a:ext cx="8857661" cy="5167931"/>
          </a:xfrm>
          <a:custGeom>
            <a:avLst/>
            <a:gdLst/>
            <a:ahLst/>
            <a:cxnLst/>
            <a:rect r="r" b="b" t="t" l="l"/>
            <a:pathLst>
              <a:path h="5167931" w="8857661">
                <a:moveTo>
                  <a:pt x="0" y="0"/>
                </a:moveTo>
                <a:lnTo>
                  <a:pt x="8857661" y="0"/>
                </a:lnTo>
                <a:lnTo>
                  <a:pt x="8857661" y="5167932"/>
                </a:lnTo>
                <a:lnTo>
                  <a:pt x="0" y="51679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045941" y="3298121"/>
            <a:ext cx="7346517" cy="6565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Installed turtlebot4_navigation and nav2_bringup packages.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Performed initial mapping using slam_toolbox in synchronous mode.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Saved map using ros2 run nav2_map_server map_saver_cli.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Launch navigation with: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ros2 launch turtlebot4_navigation navigation.launch.py map:=/path/to/map.yaml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Used RViz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 to set goals and observe real-time path planning.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Detection topics influence path re-evaluation for dynamic obstacle avoidance.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470402" y="4559148"/>
            <a:ext cx="8515178" cy="4250294"/>
            <a:chOff x="0" y="0"/>
            <a:chExt cx="11353571" cy="5667058"/>
          </a:xfrm>
        </p:grpSpPr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7"/>
            <a:srcRect l="0" t="12496" r="0" b="12496"/>
            <a:stretch>
              <a:fillRect/>
            </a:stretch>
          </p:blipFill>
          <p:spPr>
            <a:xfrm flipH="false" flipV="false">
              <a:off x="0" y="0"/>
              <a:ext cx="11353571" cy="5667058"/>
            </a:xfrm>
            <a:prstGeom prst="rect">
              <a:avLst/>
            </a:prstGeom>
          </p:spPr>
        </p:pic>
      </p:grpSp>
      <p:sp>
        <p:nvSpPr>
          <p:cNvPr name="TextBox 21" id="21"/>
          <p:cNvSpPr txBox="true"/>
          <p:nvPr/>
        </p:nvSpPr>
        <p:spPr>
          <a:xfrm rot="0">
            <a:off x="1581332" y="866775"/>
            <a:ext cx="5258362" cy="3987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DATASET AND MODEL TRAINING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</a:p>
        </p:txBody>
      </p:sp>
      <p:sp>
        <p:nvSpPr>
          <p:cNvPr name="AutoShape 22" id="22"/>
          <p:cNvSpPr/>
          <p:nvPr/>
        </p:nvSpPr>
        <p:spPr>
          <a:xfrm flipV="true">
            <a:off x="1581332" y="3677481"/>
            <a:ext cx="4722169" cy="19050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9177816" y="2884170"/>
            <a:ext cx="8115300" cy="61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Data Collection: Captured RGB images of the lab environment.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asses: Over 60 general and lab-specific indoor objects (e.g., laptops, chairs, 3D printers, markers, bottles, bags).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Annotation Tool: LabelImg and Roboflow.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Model Training: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Framework: Ultralytics YOLOv8 (Nano variant for performance) and CUSTOM data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Epochs: 100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Batch Size: 16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Optimizer: Ad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amW</a:t>
            </a:r>
          </a:p>
          <a:p>
            <a:pPr algn="l" marL="1083819" indent="-361273" lvl="2">
              <a:lnSpc>
                <a:spcPts val="3514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Evaluation: mAP@0.5 = ~92%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3347">
                <a:alpha val="100000"/>
              </a:srgbClr>
            </a:gs>
            <a:gs pos="100000">
              <a:srgbClr val="001532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9640" y="66095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0" y="0"/>
                </a:moveTo>
                <a:lnTo>
                  <a:pt x="3934056" y="0"/>
                </a:lnTo>
                <a:lnTo>
                  <a:pt x="3934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385696" y="-437319"/>
            <a:ext cx="3934056" cy="4114800"/>
          </a:xfrm>
          <a:custGeom>
            <a:avLst/>
            <a:gdLst/>
            <a:ahLst/>
            <a:cxnLst/>
            <a:rect r="r" b="b" t="t" l="l"/>
            <a:pathLst>
              <a:path h="4114800" w="3934056">
                <a:moveTo>
                  <a:pt x="393405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934056" y="0"/>
                </a:lnTo>
                <a:lnTo>
                  <a:pt x="3934056" y="411480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19307" y="4256715"/>
            <a:ext cx="6438613" cy="6438613"/>
          </a:xfrm>
          <a:custGeom>
            <a:avLst/>
            <a:gdLst/>
            <a:ahLst/>
            <a:cxnLst/>
            <a:rect r="r" b="b" t="t" l="l"/>
            <a:pathLst>
              <a:path h="6438613" w="6438613">
                <a:moveTo>
                  <a:pt x="0" y="0"/>
                </a:moveTo>
                <a:lnTo>
                  <a:pt x="6438614" y="0"/>
                </a:lnTo>
                <a:lnTo>
                  <a:pt x="6438614" y="6438614"/>
                </a:lnTo>
                <a:lnTo>
                  <a:pt x="0" y="64386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3665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3429" y="479195"/>
            <a:ext cx="274427" cy="260019"/>
          </a:xfrm>
          <a:custGeom>
            <a:avLst/>
            <a:gdLst/>
            <a:ahLst/>
            <a:cxnLst/>
            <a:rect r="r" b="b" t="t" l="l"/>
            <a:pathLst>
              <a:path h="260019" w="274427">
                <a:moveTo>
                  <a:pt x="0" y="0"/>
                </a:moveTo>
                <a:lnTo>
                  <a:pt x="274427" y="0"/>
                </a:lnTo>
                <a:lnTo>
                  <a:pt x="274427" y="260019"/>
                </a:lnTo>
                <a:lnTo>
                  <a:pt x="0" y="26001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839141" y="8809441"/>
            <a:ext cx="448859" cy="448859"/>
            <a:chOff x="0" y="0"/>
            <a:chExt cx="118218" cy="1182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839141" y="8360583"/>
            <a:ext cx="448859" cy="448859"/>
            <a:chOff x="0" y="0"/>
            <a:chExt cx="118218" cy="1182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218" cy="118218"/>
            </a:xfrm>
            <a:custGeom>
              <a:avLst/>
              <a:gdLst/>
              <a:ahLst/>
              <a:cxnLst/>
              <a:rect r="r" b="b" t="t" l="l"/>
              <a:pathLst>
                <a:path h="118218" w="118218">
                  <a:moveTo>
                    <a:pt x="0" y="0"/>
                  </a:moveTo>
                  <a:lnTo>
                    <a:pt x="118218" y="0"/>
                  </a:lnTo>
                  <a:lnTo>
                    <a:pt x="118218" y="118218"/>
                  </a:lnTo>
                  <a:lnTo>
                    <a:pt x="0" y="118218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8218" cy="156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581332" y="866775"/>
            <a:ext cx="10422524" cy="2646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DATASET AND MODEL TRAINING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</a:p>
        </p:txBody>
      </p:sp>
      <p:sp>
        <p:nvSpPr>
          <p:cNvPr name="AutoShape 20" id="20"/>
          <p:cNvSpPr/>
          <p:nvPr/>
        </p:nvSpPr>
        <p:spPr>
          <a:xfrm flipV="true">
            <a:off x="1581409" y="2270760"/>
            <a:ext cx="8876410" cy="9525"/>
          </a:xfrm>
          <a:prstGeom prst="line">
            <a:avLst/>
          </a:prstGeom>
          <a:ln cap="flat" w="38100">
            <a:gradFill>
              <a:gsLst>
                <a:gs pos="0">
                  <a:srgbClr val="00D1FF">
                    <a:alpha val="100000"/>
                  </a:srgbClr>
                </a:gs>
                <a:gs pos="100000">
                  <a:srgbClr val="006DFF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1059851" y="3120095"/>
            <a:ext cx="16168298" cy="5689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4"/>
              </a:lnSpc>
            </a:pPr>
            <a:r>
              <a:rPr lang="en-US" sz="251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Key Components: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Libraries Used: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rclpy, sensor_msgs.msg.Image, ultralytics.YOLO, numpy, OpenCV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Mod</a:t>
            </a: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el: 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YOLOv8n.pt – optimized for speed (~10 FPS on Raspberry Pi 4)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Subscribed Topic: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/oakd/rgb/preview/image_raw – camera feed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Filtered Detection: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Only detects objects from predefined allowed class list with known physical widths</a:t>
            </a:r>
          </a:p>
          <a:p>
            <a:pPr algn="l">
              <a:lnSpc>
                <a:spcPts val="3514"/>
              </a:lnSpc>
            </a:pPr>
          </a:p>
          <a:p>
            <a:pPr algn="l">
              <a:lnSpc>
                <a:spcPts val="3514"/>
              </a:lnSpc>
            </a:pPr>
            <a:r>
              <a:rPr lang="en-US" sz="251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Workflow: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Image Conversion: 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Converts ROS2 image messages to OpenCV BGR frames.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YOLOv8 I</a:t>
            </a: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nference: 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Performs prediction with confidence &gt; 0.5.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Class Filtering: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Matches detected labels with allowed classes (e.g., chair, bag, laptop, person).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Visualization: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Draws bounding boxes and confidence scores using cv2.rectangle() and cv2.putText().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</a:t>
            </a:r>
            <a:r>
              <a:rPr lang="en-US" b="true" sz="25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ogging: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De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tected c</a:t>
            </a:r>
            <a:r>
              <a:rPr lang="en-US" sz="25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lass and coordinates logged to console.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DAGj93fmc9w</dc:identifier>
  <dcterms:modified xsi:type="dcterms:W3CDTF">2011-08-01T06:04:30Z</dcterms:modified>
  <cp:revision>1</cp:revision>
  <dc:title>Blue Futuristic Technology Presentation</dc:title>
</cp:coreProperties>
</file>

<file path=docProps/thumbnail.jpeg>
</file>